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61" r:id="rId4"/>
    <p:sldId id="262" r:id="rId5"/>
    <p:sldId id="263" r:id="rId6"/>
    <p:sldId id="264" r:id="rId7"/>
    <p:sldId id="265" r:id="rId8"/>
    <p:sldId id="258" r:id="rId9"/>
    <p:sldId id="266" r:id="rId10"/>
    <p:sldId id="267" r:id="rId11"/>
    <p:sldId id="268" r:id="rId12"/>
    <p:sldId id="269" r:id="rId13"/>
    <p:sldId id="270" r:id="rId14"/>
    <p:sldId id="271" r:id="rId15"/>
    <p:sldId id="259" r:id="rId16"/>
    <p:sldId id="273" r:id="rId17"/>
    <p:sldId id="272" r:id="rId18"/>
    <p:sldId id="274"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Grid="0" snapToObjects="1">
      <p:cViewPr varScale="1">
        <p:scale>
          <a:sx n="106" d="100"/>
          <a:sy n="106" d="100"/>
        </p:scale>
        <p:origin x="-72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printerSettings" Target="printerSettings/printerSettings1.bin"/><Relationship Id="rId4" Type="http://schemas.openxmlformats.org/officeDocument/2006/relationships/slide" Target="slides/slide3.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24"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slide" Target="slides/slide18.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slide" Target="slides/slide1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B104AC-8DE8-2E42-8867-93B6564A1066}" type="datetimeFigureOut">
              <a:rPr lang="en-US" smtClean="0"/>
              <a:pPr/>
              <a:t>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B104AC-8DE8-2E42-8867-93B6564A1066}" type="datetimeFigureOut">
              <a:rPr lang="en-US" smtClean="0"/>
              <a:pPr/>
              <a:t>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B104AC-8DE8-2E42-8867-93B6564A1066}" type="datetimeFigureOut">
              <a:rPr lang="en-US" smtClean="0"/>
              <a:pPr/>
              <a:t>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B104AC-8DE8-2E42-8867-93B6564A1066}" type="datetimeFigureOut">
              <a:rPr lang="en-US" smtClean="0"/>
              <a:pPr/>
              <a:t>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B104AC-8DE8-2E42-8867-93B6564A1066}" type="datetimeFigureOut">
              <a:rPr lang="en-US" smtClean="0"/>
              <a:pPr/>
              <a:t>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B104AC-8DE8-2E42-8867-93B6564A1066}" type="datetimeFigureOut">
              <a:rPr lang="en-US" smtClean="0"/>
              <a:pPr/>
              <a:t>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B104AC-8DE8-2E42-8867-93B6564A1066}" type="datetimeFigureOut">
              <a:rPr lang="en-US" smtClean="0"/>
              <a:pPr/>
              <a:t>1/21/11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B104AC-8DE8-2E42-8867-93B6564A1066}" type="datetimeFigureOut">
              <a:rPr lang="en-US" smtClean="0"/>
              <a:pPr/>
              <a:t>1/21/11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B104AC-8DE8-2E42-8867-93B6564A1066}" type="datetimeFigureOut">
              <a:rPr lang="en-US" smtClean="0"/>
              <a:pPr/>
              <a:t>1/21/11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B104AC-8DE8-2E42-8867-93B6564A1066}" type="datetimeFigureOut">
              <a:rPr lang="en-US" smtClean="0"/>
              <a:pPr/>
              <a:t>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B104AC-8DE8-2E42-8867-93B6564A1066}" type="datetimeFigureOut">
              <a:rPr lang="en-US" smtClean="0"/>
              <a:pPr/>
              <a:t>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C6121-1D95-5D49-99A9-3F7F17F10DB3}" type="slidenum">
              <a:rPr lang="en-US" smtClean="0"/>
              <a:pPr/>
              <a:t>‹#›</a:t>
            </a:fld>
            <a:endParaRPr lang="en-US"/>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B104AC-8DE8-2E42-8867-93B6564A1066}" type="datetimeFigureOut">
              <a:rPr lang="en-US" smtClean="0"/>
              <a:pPr/>
              <a:t>1/21/11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FC6121-1D95-5D49-99A9-3F7F17F10DB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hyperlink" Target="http://www.iste.org/content/navigationmenu/nets/forteachers/2008standards/nets_for_teachers_2008.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hyperlink" Target="http://www.iste.org/Content/NavigationMenu/NETS/ForStudents/2007Standards/NETS_for_Students_2007.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2015577"/>
          </a:xfrm>
        </p:spPr>
        <p:txBody>
          <a:bodyPr>
            <a:noAutofit/>
          </a:bodyPr>
          <a:lstStyle/>
          <a:p>
            <a:pPr marL="457200" indent="-457200" algn="l"/>
            <a:r>
              <a:rPr lang="en-US" sz="2000" b="1" dirty="0" smtClean="0">
                <a:solidFill>
                  <a:srgbClr val="31859C"/>
                </a:solidFill>
              </a:rPr>
              <a:t>IT Portfolio Shell – </a:t>
            </a:r>
            <a:r>
              <a:rPr lang="en-US" sz="2000" b="1" dirty="0" smtClean="0"/>
              <a:t/>
            </a:r>
            <a:br>
              <a:rPr lang="en-US" sz="2000" b="1" dirty="0" smtClean="0"/>
            </a:br>
            <a:r>
              <a:rPr lang="en-US" sz="1500" dirty="0" smtClean="0">
                <a:solidFill>
                  <a:schemeClr val="accent5">
                    <a:lumMod val="75000"/>
                  </a:schemeClr>
                </a:solidFill>
              </a:rPr>
              <a:t>Add a title, your name, date, links and </a:t>
            </a:r>
            <a:r>
              <a:rPr lang="en-US" sz="1500" dirty="0" smtClean="0">
                <a:solidFill>
                  <a:schemeClr val="accent5">
                    <a:lumMod val="75000"/>
                  </a:schemeClr>
                </a:solidFill>
              </a:rPr>
              <a:t>examples</a:t>
            </a:r>
            <a:r>
              <a:rPr lang="en-US" sz="1500" dirty="0" smtClean="0">
                <a:solidFill>
                  <a:schemeClr val="accent5">
                    <a:lumMod val="75000"/>
                  </a:schemeClr>
                </a:solidFill>
              </a:rPr>
              <a:t>. </a:t>
            </a:r>
            <a:r>
              <a:rPr lang="en-US" sz="1500" dirty="0" smtClean="0">
                <a:solidFill>
                  <a:schemeClr val="accent5">
                    <a:lumMod val="75000"/>
                  </a:schemeClr>
                </a:solidFill>
              </a:rPr>
              <a:t>Remove this text before submitting portfolio.</a:t>
            </a:r>
            <a:br>
              <a:rPr lang="en-US" sz="1500" dirty="0" smtClean="0">
                <a:solidFill>
                  <a:schemeClr val="accent5">
                    <a:lumMod val="75000"/>
                  </a:schemeClr>
                </a:solidFill>
              </a:rPr>
            </a:br>
            <a:r>
              <a:rPr lang="en-US" sz="1500" dirty="0" smtClean="0">
                <a:solidFill>
                  <a:schemeClr val="accent5">
                    <a:lumMod val="75000"/>
                  </a:schemeClr>
                </a:solidFill>
              </a:rPr>
              <a:t>Format </a:t>
            </a:r>
            <a:r>
              <a:rPr lang="en-US" sz="1500" dirty="0" smtClean="0">
                <a:solidFill>
                  <a:schemeClr val="accent5">
                    <a:lumMod val="75000"/>
                  </a:schemeClr>
                </a:solidFill>
              </a:rPr>
              <a:t>for </a:t>
            </a:r>
            <a:r>
              <a:rPr lang="en-US" sz="1500" dirty="0" smtClean="0">
                <a:solidFill>
                  <a:schemeClr val="accent5">
                    <a:lumMod val="75000"/>
                  </a:schemeClr>
                </a:solidFill>
              </a:rPr>
              <a:t>continuity but don’t spend massive amounts of time doing this.</a:t>
            </a:r>
            <a:br>
              <a:rPr lang="en-US" sz="1500" dirty="0" smtClean="0">
                <a:solidFill>
                  <a:schemeClr val="accent5">
                    <a:lumMod val="75000"/>
                  </a:schemeClr>
                </a:solidFill>
              </a:rPr>
            </a:br>
            <a:r>
              <a:rPr lang="en-US" sz="1500" dirty="0" smtClean="0">
                <a:solidFill>
                  <a:schemeClr val="accent5">
                    <a:lumMod val="75000"/>
                  </a:schemeClr>
                </a:solidFill>
              </a:rPr>
              <a:t>A</a:t>
            </a:r>
            <a:r>
              <a:rPr lang="en-US" sz="1500" dirty="0" smtClean="0">
                <a:solidFill>
                  <a:schemeClr val="accent5">
                    <a:lumMod val="75000"/>
                  </a:schemeClr>
                </a:solidFill>
              </a:rPr>
              <a:t>dd graphics if desired, rename file. </a:t>
            </a:r>
            <a:br>
              <a:rPr lang="en-US" sz="1500" dirty="0" smtClean="0">
                <a:solidFill>
                  <a:schemeClr val="accent5">
                    <a:lumMod val="75000"/>
                  </a:schemeClr>
                </a:solidFill>
              </a:rPr>
            </a:br>
            <a:r>
              <a:rPr lang="en-US" sz="1500" dirty="0" smtClean="0">
                <a:solidFill>
                  <a:schemeClr val="accent5">
                    <a:lumMod val="75000"/>
                  </a:schemeClr>
                </a:solidFill>
              </a:rPr>
              <a:t>While you are doing all this, why not select an artifact for your COEHS portfolio, show it to me and have me sign your portfolio page. Then put them all in  your portfolio.</a:t>
            </a:r>
            <a:r>
              <a:rPr lang="en-US" sz="1500" dirty="0" smtClean="0">
                <a:solidFill>
                  <a:schemeClr val="accent5">
                    <a:lumMod val="75000"/>
                  </a:schemeClr>
                </a:solidFill>
              </a:rPr>
              <a:t> </a:t>
            </a:r>
            <a:br>
              <a:rPr lang="en-US" sz="1500" dirty="0" smtClean="0">
                <a:solidFill>
                  <a:schemeClr val="accent5">
                    <a:lumMod val="75000"/>
                  </a:schemeClr>
                </a:solidFill>
              </a:rPr>
            </a:br>
            <a:endParaRPr lang="en-US" sz="1500" dirty="0">
              <a:solidFill>
                <a:schemeClr val="accent5">
                  <a:lumMod val="75000"/>
                </a:schemeClr>
              </a:solidFill>
            </a:endParaRPr>
          </a:p>
        </p:txBody>
      </p:sp>
      <p:sp>
        <p:nvSpPr>
          <p:cNvPr id="3" name="Subtitle 2"/>
          <p:cNvSpPr>
            <a:spLocks noGrp="1"/>
          </p:cNvSpPr>
          <p:nvPr>
            <p:ph type="subTitle" idx="1"/>
          </p:nvPr>
        </p:nvSpPr>
        <p:spPr>
          <a:xfrm>
            <a:off x="817042" y="1829392"/>
            <a:ext cx="7236585" cy="4197439"/>
          </a:xfrm>
        </p:spPr>
        <p:txBody>
          <a:bodyPr>
            <a:noAutofit/>
          </a:bodyPr>
          <a:lstStyle/>
          <a:p>
            <a:pPr algn="l"/>
            <a:r>
              <a:rPr lang="en-US" sz="2000" dirty="0" smtClean="0">
                <a:solidFill>
                  <a:schemeClr val="tx1"/>
                </a:solidFill>
              </a:rPr>
              <a:t>As a teacher it is critical for me to demonstrate mastery of technology teacher standards.</a:t>
            </a:r>
          </a:p>
          <a:p>
            <a:pPr marL="236538" indent="215900" algn="l">
              <a:buFont typeface="Arial"/>
              <a:buChar char="•"/>
            </a:pPr>
            <a:r>
              <a:rPr lang="en-US" sz="2000" dirty="0" smtClean="0">
                <a:solidFill>
                  <a:schemeClr val="tx1"/>
                </a:solidFill>
              </a:rPr>
              <a:t>ISTE-NETS Teacher Standards</a:t>
            </a:r>
          </a:p>
          <a:p>
            <a:pPr algn="l"/>
            <a:r>
              <a:rPr lang="en-US" sz="2000" dirty="0" smtClean="0">
                <a:solidFill>
                  <a:schemeClr val="tx1"/>
                </a:solidFill>
              </a:rPr>
              <a:t>It is also critical for me to plan instruction that allows my students to master their technology standards.</a:t>
            </a:r>
          </a:p>
          <a:p>
            <a:pPr marL="236538" indent="215900" algn="l">
              <a:buFont typeface="Arial"/>
              <a:buChar char="•"/>
            </a:pPr>
            <a:r>
              <a:rPr lang="en-US" sz="2000" dirty="0" smtClean="0">
                <a:solidFill>
                  <a:schemeClr val="tx1"/>
                </a:solidFill>
              </a:rPr>
              <a:t>ISTE-NETS Student Standards</a:t>
            </a:r>
          </a:p>
          <a:p>
            <a:pPr algn="l"/>
            <a:r>
              <a:rPr lang="en-US" sz="2000" dirty="0" smtClean="0">
                <a:solidFill>
                  <a:schemeClr val="tx1"/>
                </a:solidFill>
              </a:rPr>
              <a:t>As a teacher in Wisconsin, I must also continually improve on the 10 WI Teaching Standards</a:t>
            </a:r>
          </a:p>
          <a:p>
            <a:pPr marL="236538" indent="236538" algn="l">
              <a:buFont typeface="Arial"/>
              <a:buChar char="•"/>
            </a:pPr>
            <a:r>
              <a:rPr lang="en-US" sz="2000" dirty="0" smtClean="0">
                <a:solidFill>
                  <a:schemeClr val="tx1"/>
                </a:solidFill>
              </a:rPr>
              <a:t>10 WI Teaching </a:t>
            </a:r>
            <a:r>
              <a:rPr lang="en-US" sz="2000" dirty="0" smtClean="0">
                <a:solidFill>
                  <a:schemeClr val="tx1"/>
                </a:solidFill>
              </a:rPr>
              <a:t>Standards</a:t>
            </a:r>
          </a:p>
          <a:p>
            <a:pPr algn="l"/>
            <a:r>
              <a:rPr lang="en-US" sz="2000" dirty="0" smtClean="0">
                <a:solidFill>
                  <a:schemeClr val="tx1"/>
                </a:solidFill>
              </a:rPr>
              <a:t>Thanks for viewing my show</a:t>
            </a:r>
          </a:p>
          <a:p>
            <a:pPr marL="236538" indent="236538" algn="l">
              <a:buFont typeface="Arial"/>
              <a:buChar char="•"/>
            </a:pPr>
            <a:r>
              <a:rPr lang="en-US" sz="2000" dirty="0" smtClean="0">
                <a:solidFill>
                  <a:schemeClr val="tx1"/>
                </a:solidFill>
              </a:rPr>
              <a:t>End of show</a:t>
            </a:r>
          </a:p>
          <a:p>
            <a:pPr algn="l"/>
            <a:endParaRPr lang="en-US" sz="2000" b="1" i="1" dirty="0" smtClean="0">
              <a:solidFill>
                <a:schemeClr val="tx1"/>
              </a:solidFill>
            </a:endParaRPr>
          </a:p>
          <a:p>
            <a:r>
              <a:rPr lang="en-US" sz="2000" b="1" i="1" dirty="0" smtClean="0">
                <a:solidFill>
                  <a:schemeClr val="tx1"/>
                </a:solidFill>
              </a:rPr>
              <a:t>Enter my portfolio by clicking on the above links to see how I have done this.</a:t>
            </a: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021"/>
            <a:ext cx="8229600" cy="1143000"/>
          </a:xfrm>
        </p:spPr>
        <p:txBody>
          <a:bodyPr>
            <a:normAutofit/>
          </a:bodyPr>
          <a:lstStyle/>
          <a:p>
            <a:r>
              <a:rPr lang="en-US" sz="2500" b="1" dirty="0" smtClean="0"/>
              <a:t>Communication and Collaboration</a:t>
            </a:r>
            <a:endParaRPr lang="en-US" sz="2500" dirty="0"/>
          </a:p>
        </p:txBody>
      </p:sp>
      <p:sp>
        <p:nvSpPr>
          <p:cNvPr id="3" name="Content Placeholder 2"/>
          <p:cNvSpPr>
            <a:spLocks noGrp="1"/>
          </p:cNvSpPr>
          <p:nvPr>
            <p:ph idx="1"/>
          </p:nvPr>
        </p:nvSpPr>
        <p:spPr>
          <a:xfrm>
            <a:off x="457200" y="790368"/>
            <a:ext cx="8229600" cy="4525963"/>
          </a:xfrm>
        </p:spPr>
        <p:txBody>
          <a:bodyPr>
            <a:normAutofit/>
          </a:bodyPr>
          <a:lstStyle/>
          <a:p>
            <a:pPr marL="0" indent="0">
              <a:spcAft>
                <a:spcPts val="600"/>
              </a:spcAft>
              <a:buNone/>
            </a:pPr>
            <a:r>
              <a:rPr lang="en-US" sz="2000" dirty="0" smtClean="0"/>
              <a:t>Students use digital media and environments to communicate and work collaboratively, including at a distance, to support individual learning and contribute to the learning of others. Students:</a:t>
            </a:r>
          </a:p>
          <a:p>
            <a:pPr marL="457200" indent="-457200">
              <a:spcAft>
                <a:spcPts val="600"/>
              </a:spcAft>
              <a:buFont typeface="+mj-lt"/>
              <a:buAutoNum type="alphaLcParenR"/>
            </a:pPr>
            <a:r>
              <a:rPr lang="en-US" sz="2000" dirty="0" smtClean="0"/>
              <a:t>interact, collaborate, and publish with peers, experts, or others employing a variety of digital environments and media. </a:t>
            </a:r>
          </a:p>
          <a:p>
            <a:pPr marL="457200" indent="-457200">
              <a:spcAft>
                <a:spcPts val="600"/>
              </a:spcAft>
              <a:buFont typeface="+mj-lt"/>
              <a:buAutoNum type="alphaLcParenR"/>
            </a:pPr>
            <a:r>
              <a:rPr lang="en-US" sz="2000" dirty="0" smtClean="0"/>
              <a:t>communicate information and ideas effectively to multiple audiences using a variety of media and formats. </a:t>
            </a:r>
          </a:p>
          <a:p>
            <a:pPr marL="457200" indent="-457200">
              <a:spcAft>
                <a:spcPts val="600"/>
              </a:spcAft>
              <a:buFont typeface="+mj-lt"/>
              <a:buAutoNum type="alphaLcParenR"/>
            </a:pPr>
            <a:r>
              <a:rPr lang="en-US" sz="2000" dirty="0" smtClean="0"/>
              <a:t>develop cultural understanding and global awareness by engaging with learners of other cultures. </a:t>
            </a:r>
          </a:p>
          <a:p>
            <a:pPr marL="457200" indent="-457200">
              <a:spcAft>
                <a:spcPts val="600"/>
              </a:spcAft>
              <a:buFont typeface="+mj-lt"/>
              <a:buAutoNum type="alphaLcParenR"/>
            </a:pPr>
            <a:r>
              <a:rPr lang="en-US" sz="2000" dirty="0" smtClean="0"/>
              <a:t>contribute to project teams to produce original works or solve problems.</a:t>
            </a:r>
            <a:endParaRPr lang="en-US" sz="2000" dirty="0"/>
          </a:p>
        </p:txBody>
      </p:sp>
      <p:sp>
        <p:nvSpPr>
          <p:cNvPr id="11" name="TextBox 10"/>
          <p:cNvSpPr txBox="1"/>
          <p:nvPr/>
        </p:nvSpPr>
        <p:spPr>
          <a:xfrm>
            <a:off x="252939" y="4635644"/>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6140"/>
            <a:ext cx="8229600" cy="1143000"/>
          </a:xfrm>
        </p:spPr>
        <p:txBody>
          <a:bodyPr>
            <a:normAutofit/>
          </a:bodyPr>
          <a:lstStyle/>
          <a:p>
            <a:r>
              <a:rPr lang="en-US" sz="2500" b="1" dirty="0" smtClean="0"/>
              <a:t>Research and Information Fluency</a:t>
            </a:r>
            <a:endParaRPr lang="en-US" sz="2500" dirty="0"/>
          </a:p>
        </p:txBody>
      </p:sp>
      <p:sp>
        <p:nvSpPr>
          <p:cNvPr id="3" name="Content Placeholder 2"/>
          <p:cNvSpPr>
            <a:spLocks noGrp="1"/>
          </p:cNvSpPr>
          <p:nvPr>
            <p:ph idx="1"/>
          </p:nvPr>
        </p:nvSpPr>
        <p:spPr>
          <a:xfrm>
            <a:off x="457200" y="674921"/>
            <a:ext cx="8229600" cy="4525963"/>
          </a:xfrm>
        </p:spPr>
        <p:txBody>
          <a:bodyPr>
            <a:normAutofit/>
          </a:bodyPr>
          <a:lstStyle/>
          <a:p>
            <a:pPr marL="0" indent="0">
              <a:spcAft>
                <a:spcPts val="600"/>
              </a:spcAft>
              <a:buNone/>
            </a:pPr>
            <a:r>
              <a:rPr lang="en-US" sz="2000" dirty="0" smtClean="0"/>
              <a:t>Students apply digital tools to gather, evaluate, and use information. Students:</a:t>
            </a:r>
          </a:p>
          <a:p>
            <a:pPr marL="457200" indent="-457200">
              <a:spcAft>
                <a:spcPts val="600"/>
              </a:spcAft>
              <a:buFont typeface="+mj-lt"/>
              <a:buAutoNum type="alphaLcParenR"/>
            </a:pPr>
            <a:r>
              <a:rPr lang="en-US" sz="2000" dirty="0" smtClean="0"/>
              <a:t>plan strategies to guide inquiry. </a:t>
            </a:r>
          </a:p>
          <a:p>
            <a:pPr marL="457200" indent="-457200">
              <a:spcAft>
                <a:spcPts val="600"/>
              </a:spcAft>
              <a:buFont typeface="+mj-lt"/>
              <a:buAutoNum type="alphaLcParenR"/>
            </a:pPr>
            <a:r>
              <a:rPr lang="en-US" sz="2000" dirty="0" smtClean="0"/>
              <a:t>locate, organize, analyze, evaluate, synthesize, and ethically use information from a variety of sources and media. </a:t>
            </a:r>
          </a:p>
          <a:p>
            <a:pPr marL="457200" indent="-457200">
              <a:spcAft>
                <a:spcPts val="600"/>
              </a:spcAft>
              <a:buFont typeface="+mj-lt"/>
              <a:buAutoNum type="alphaLcParenR"/>
            </a:pPr>
            <a:r>
              <a:rPr lang="en-US" sz="2000" dirty="0" smtClean="0"/>
              <a:t>evaluate and select information sources and digital tools based on the appropriateness to specific tasks. </a:t>
            </a:r>
          </a:p>
          <a:p>
            <a:pPr marL="457200" indent="-457200">
              <a:spcAft>
                <a:spcPts val="600"/>
              </a:spcAft>
              <a:buFont typeface="+mj-lt"/>
              <a:buAutoNum type="alphaLcParenR"/>
            </a:pPr>
            <a:r>
              <a:rPr lang="en-US" sz="2000" dirty="0" smtClean="0"/>
              <a:t>process data and report results.</a:t>
            </a:r>
            <a:endParaRPr lang="en-US" sz="2000" dirty="0"/>
          </a:p>
        </p:txBody>
      </p:sp>
      <p:sp>
        <p:nvSpPr>
          <p:cNvPr id="10" name="TextBox 9"/>
          <p:cNvSpPr txBox="1"/>
          <p:nvPr/>
        </p:nvSpPr>
        <p:spPr>
          <a:xfrm>
            <a:off x="252939" y="4030188"/>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737"/>
            <a:ext cx="8229600" cy="1143000"/>
          </a:xfrm>
        </p:spPr>
        <p:txBody>
          <a:bodyPr>
            <a:normAutofit/>
          </a:bodyPr>
          <a:lstStyle/>
          <a:p>
            <a:r>
              <a:rPr lang="en-US" sz="2500" b="1" dirty="0" smtClean="0"/>
              <a:t>Critical Thinking, Problem Solving, and Decision Making</a:t>
            </a:r>
            <a:endParaRPr lang="en-US" sz="2500" dirty="0"/>
          </a:p>
        </p:txBody>
      </p:sp>
      <p:sp>
        <p:nvSpPr>
          <p:cNvPr id="3" name="Content Placeholder 2"/>
          <p:cNvSpPr>
            <a:spLocks noGrp="1"/>
          </p:cNvSpPr>
          <p:nvPr>
            <p:ph idx="1"/>
          </p:nvPr>
        </p:nvSpPr>
        <p:spPr>
          <a:xfrm>
            <a:off x="457200" y="754846"/>
            <a:ext cx="8229600" cy="4525963"/>
          </a:xfrm>
        </p:spPr>
        <p:txBody>
          <a:bodyPr>
            <a:normAutofit/>
          </a:bodyPr>
          <a:lstStyle/>
          <a:p>
            <a:pPr marL="0" indent="0">
              <a:spcAft>
                <a:spcPts val="600"/>
              </a:spcAft>
              <a:buNone/>
            </a:pPr>
            <a:r>
              <a:rPr lang="en-US" sz="2000" dirty="0" smtClean="0"/>
              <a:t>Students use critical thinking skills to plan and conduct research, manage projects, solve problems, and make informed decisions using appropriate digital tools and resources. Students:</a:t>
            </a:r>
          </a:p>
          <a:p>
            <a:pPr marL="457200" indent="-457200">
              <a:spcAft>
                <a:spcPts val="600"/>
              </a:spcAft>
              <a:buFont typeface="+mj-lt"/>
              <a:buAutoNum type="alphaLcParenR"/>
            </a:pPr>
            <a:r>
              <a:rPr lang="en-US" sz="2000" dirty="0" smtClean="0"/>
              <a:t>identify and define authentic problems and significant questions for investigation. </a:t>
            </a:r>
          </a:p>
          <a:p>
            <a:pPr marL="457200" indent="-457200">
              <a:spcAft>
                <a:spcPts val="600"/>
              </a:spcAft>
              <a:buFont typeface="+mj-lt"/>
              <a:buAutoNum type="alphaLcParenR"/>
            </a:pPr>
            <a:r>
              <a:rPr lang="en-US" sz="2000" dirty="0" smtClean="0"/>
              <a:t>plan and manage activities to develop a solution or complete a project. </a:t>
            </a:r>
          </a:p>
          <a:p>
            <a:pPr marL="457200" indent="-457200">
              <a:spcAft>
                <a:spcPts val="600"/>
              </a:spcAft>
              <a:buFont typeface="+mj-lt"/>
              <a:buAutoNum type="alphaLcParenR"/>
            </a:pPr>
            <a:r>
              <a:rPr lang="en-US" sz="2000" dirty="0" smtClean="0"/>
              <a:t>collect and analyze data to identify solutions and/or make informed decisions. </a:t>
            </a:r>
          </a:p>
          <a:p>
            <a:pPr marL="457200" indent="-457200">
              <a:spcAft>
                <a:spcPts val="600"/>
              </a:spcAft>
              <a:buFont typeface="+mj-lt"/>
              <a:buAutoNum type="alphaLcParenR"/>
            </a:pPr>
            <a:r>
              <a:rPr lang="en-US" sz="2000" dirty="0" smtClean="0"/>
              <a:t>use multiple processes and diverse perspectives to explore alternative solutions.</a:t>
            </a:r>
            <a:endParaRPr lang="en-US" sz="2000" dirty="0"/>
          </a:p>
        </p:txBody>
      </p:sp>
      <p:sp>
        <p:nvSpPr>
          <p:cNvPr id="10" name="TextBox 9"/>
          <p:cNvSpPr txBox="1"/>
          <p:nvPr/>
        </p:nvSpPr>
        <p:spPr>
          <a:xfrm>
            <a:off x="252939" y="4584186"/>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2652" y="-166140"/>
            <a:ext cx="8229600" cy="1143000"/>
          </a:xfrm>
        </p:spPr>
        <p:txBody>
          <a:bodyPr>
            <a:normAutofit/>
          </a:bodyPr>
          <a:lstStyle/>
          <a:p>
            <a:r>
              <a:rPr lang="en-US" sz="2500" b="1" dirty="0" smtClean="0"/>
              <a:t>Digital Citizenship</a:t>
            </a:r>
            <a:endParaRPr lang="en-US" sz="2500" dirty="0"/>
          </a:p>
        </p:txBody>
      </p:sp>
      <p:sp>
        <p:nvSpPr>
          <p:cNvPr id="3" name="Content Placeholder 2"/>
          <p:cNvSpPr>
            <a:spLocks noGrp="1"/>
          </p:cNvSpPr>
          <p:nvPr>
            <p:ph idx="1"/>
          </p:nvPr>
        </p:nvSpPr>
        <p:spPr>
          <a:xfrm>
            <a:off x="572652" y="683802"/>
            <a:ext cx="8229600" cy="4525963"/>
          </a:xfrm>
        </p:spPr>
        <p:txBody>
          <a:bodyPr>
            <a:normAutofit/>
          </a:bodyPr>
          <a:lstStyle/>
          <a:p>
            <a:pPr marL="0" indent="0">
              <a:buNone/>
            </a:pPr>
            <a:r>
              <a:rPr lang="en-US" sz="2000" dirty="0" smtClean="0"/>
              <a:t>Students understand human, cultural, and societal issues related to technology and practice legal and ethical behavior. Students:   </a:t>
            </a:r>
          </a:p>
          <a:p>
            <a:pPr marL="457200" indent="-457200">
              <a:spcAft>
                <a:spcPts val="600"/>
              </a:spcAft>
              <a:buFont typeface="+mj-lt"/>
              <a:buAutoNum type="alphaLcParenR"/>
            </a:pPr>
            <a:r>
              <a:rPr lang="en-US" sz="2000" dirty="0" smtClean="0"/>
              <a:t>advocate and practice safe, legal, and responsible use of information and technology. </a:t>
            </a:r>
          </a:p>
          <a:p>
            <a:pPr marL="457200" indent="-457200">
              <a:spcAft>
                <a:spcPts val="600"/>
              </a:spcAft>
              <a:buFont typeface="+mj-lt"/>
              <a:buAutoNum type="alphaLcParenR"/>
            </a:pPr>
            <a:r>
              <a:rPr lang="en-US" sz="2000" dirty="0" smtClean="0"/>
              <a:t>exhibit a positive attitude toward using technology that supports collaboration, learning, and productivity. </a:t>
            </a:r>
          </a:p>
          <a:p>
            <a:pPr marL="457200" indent="-457200">
              <a:spcAft>
                <a:spcPts val="600"/>
              </a:spcAft>
              <a:buFont typeface="+mj-lt"/>
              <a:buAutoNum type="alphaLcParenR"/>
            </a:pPr>
            <a:r>
              <a:rPr lang="en-US" sz="2000" dirty="0" smtClean="0"/>
              <a:t>demonstrate personal responsibility for lifelong learning. </a:t>
            </a:r>
          </a:p>
          <a:p>
            <a:pPr marL="457200" indent="-457200">
              <a:spcAft>
                <a:spcPts val="600"/>
              </a:spcAft>
              <a:buFont typeface="+mj-lt"/>
              <a:buAutoNum type="alphaLcParenR"/>
            </a:pPr>
            <a:r>
              <a:rPr lang="en-US" sz="2000" dirty="0" smtClean="0"/>
              <a:t>exhibit leadership for digital citizenship.</a:t>
            </a:r>
            <a:endParaRPr lang="en-US" sz="2000" dirty="0"/>
          </a:p>
        </p:txBody>
      </p:sp>
      <p:sp>
        <p:nvSpPr>
          <p:cNvPr id="10" name="TextBox 9"/>
          <p:cNvSpPr txBox="1"/>
          <p:nvPr/>
        </p:nvSpPr>
        <p:spPr>
          <a:xfrm>
            <a:off x="252939" y="4399520"/>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618"/>
            <a:ext cx="8229600" cy="1143000"/>
          </a:xfrm>
        </p:spPr>
        <p:txBody>
          <a:bodyPr>
            <a:normAutofit/>
          </a:bodyPr>
          <a:lstStyle/>
          <a:p>
            <a:r>
              <a:rPr lang="en-US" sz="2500" b="1" dirty="0" smtClean="0"/>
              <a:t>Technology Operations and Concepts</a:t>
            </a:r>
            <a:endParaRPr lang="en-US" sz="2500" dirty="0"/>
          </a:p>
        </p:txBody>
      </p:sp>
      <p:sp>
        <p:nvSpPr>
          <p:cNvPr id="3" name="Content Placeholder 2"/>
          <p:cNvSpPr>
            <a:spLocks noGrp="1"/>
          </p:cNvSpPr>
          <p:nvPr>
            <p:ph idx="1"/>
          </p:nvPr>
        </p:nvSpPr>
        <p:spPr>
          <a:xfrm>
            <a:off x="457200" y="817010"/>
            <a:ext cx="8229600" cy="4525963"/>
          </a:xfrm>
        </p:spPr>
        <p:txBody>
          <a:bodyPr>
            <a:normAutofit/>
          </a:bodyPr>
          <a:lstStyle/>
          <a:p>
            <a:pPr marL="0" indent="0">
              <a:spcAft>
                <a:spcPts val="600"/>
              </a:spcAft>
              <a:buNone/>
            </a:pPr>
            <a:r>
              <a:rPr lang="en-US" sz="2000" dirty="0" smtClean="0"/>
              <a:t>Students demonstrate a sound understanding of technology concepts, systems, and operations. Students:   </a:t>
            </a:r>
          </a:p>
          <a:p>
            <a:pPr marL="457200" indent="-457200">
              <a:spcAft>
                <a:spcPts val="600"/>
              </a:spcAft>
              <a:buFont typeface="+mj-lt"/>
              <a:buAutoNum type="alphaLcParenR"/>
            </a:pPr>
            <a:r>
              <a:rPr lang="en-US" sz="2000" dirty="0" smtClean="0"/>
              <a:t>understand and use technology systems. </a:t>
            </a:r>
          </a:p>
          <a:p>
            <a:pPr marL="457200" indent="-457200">
              <a:spcAft>
                <a:spcPts val="600"/>
              </a:spcAft>
              <a:buFont typeface="+mj-lt"/>
              <a:buAutoNum type="alphaLcParenR"/>
            </a:pPr>
            <a:r>
              <a:rPr lang="en-US" sz="2000" dirty="0" smtClean="0"/>
              <a:t>select and use applications effectively and productively. </a:t>
            </a:r>
          </a:p>
          <a:p>
            <a:pPr marL="457200" indent="-457200">
              <a:spcAft>
                <a:spcPts val="600"/>
              </a:spcAft>
              <a:buFont typeface="+mj-lt"/>
              <a:buAutoNum type="alphaLcParenR"/>
            </a:pPr>
            <a:r>
              <a:rPr lang="en-US" sz="2000" dirty="0" smtClean="0"/>
              <a:t>troubleshoot systems and applications. </a:t>
            </a:r>
          </a:p>
          <a:p>
            <a:pPr marL="457200" indent="-457200">
              <a:spcAft>
                <a:spcPts val="600"/>
              </a:spcAft>
              <a:buFont typeface="+mj-lt"/>
              <a:buAutoNum type="alphaLcParenR"/>
            </a:pPr>
            <a:r>
              <a:rPr lang="en-US" sz="2000" dirty="0" smtClean="0"/>
              <a:t>transfer current knowledge to learning of new technologies.</a:t>
            </a:r>
            <a:endParaRPr lang="en-US" sz="2000" dirty="0"/>
          </a:p>
        </p:txBody>
      </p:sp>
      <p:sp>
        <p:nvSpPr>
          <p:cNvPr id="10" name="TextBox 9"/>
          <p:cNvSpPr txBox="1"/>
          <p:nvPr/>
        </p:nvSpPr>
        <p:spPr>
          <a:xfrm>
            <a:off x="252939" y="4399520"/>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500" b="1" dirty="0" smtClean="0">
                <a:solidFill>
                  <a:schemeClr val="tx1"/>
                </a:solidFill>
              </a:rPr>
              <a:t>10 WI Teacher Standards (1-3)</a:t>
            </a:r>
            <a:br>
              <a:rPr lang="en-US" sz="2500" b="1" dirty="0" smtClean="0">
                <a:solidFill>
                  <a:schemeClr val="tx1"/>
                </a:solidFill>
              </a:rPr>
            </a:br>
            <a:endParaRPr lang="en-US" sz="2500" b="1" dirty="0"/>
          </a:p>
        </p:txBody>
      </p:sp>
      <p:sp>
        <p:nvSpPr>
          <p:cNvPr id="9" name="Rectangle 8"/>
          <p:cNvSpPr/>
          <p:nvPr/>
        </p:nvSpPr>
        <p:spPr>
          <a:xfrm>
            <a:off x="0" y="790687"/>
            <a:ext cx="9144000" cy="3539430"/>
          </a:xfrm>
          <a:prstGeom prst="rect">
            <a:avLst/>
          </a:prstGeom>
        </p:spPr>
        <p:txBody>
          <a:bodyPr wrap="square">
            <a:spAutoFit/>
          </a:bodyPr>
          <a:lstStyle/>
          <a:p>
            <a:r>
              <a:rPr lang="en-US" sz="1600" b="1" dirty="0" smtClean="0"/>
              <a:t>1. Teachers know the subjects they are teaching.</a:t>
            </a:r>
          </a:p>
          <a:p>
            <a:pPr marL="460375"/>
            <a:r>
              <a:rPr lang="en-US" sz="1600" dirty="0" smtClean="0"/>
              <a:t>The teacher understands the central concepts, tools of inquiry, and structures of the disciplines she or he teaches and can create learning experiences that make these aspects of subject matter meaningful for pupils.</a:t>
            </a:r>
          </a:p>
          <a:p>
            <a:endParaRPr lang="en-US" sz="1600" dirty="0" smtClean="0"/>
          </a:p>
          <a:p>
            <a:r>
              <a:rPr lang="en-US" sz="1600" b="1" dirty="0" smtClean="0"/>
              <a:t>2. Teachers know how children grow.</a:t>
            </a:r>
          </a:p>
          <a:p>
            <a:pPr marL="460375"/>
            <a:r>
              <a:rPr lang="en-US" sz="1600" dirty="0" smtClean="0"/>
              <a:t>The teacher understands how children with broad ranges of ability learn and provides instruction that supports their intellectual, social, and personal development.</a:t>
            </a:r>
          </a:p>
          <a:p>
            <a:endParaRPr lang="en-US" sz="1600" dirty="0" smtClean="0"/>
          </a:p>
          <a:p>
            <a:r>
              <a:rPr lang="en-US" sz="1600" b="1" dirty="0" smtClean="0"/>
              <a:t>3. Teachers understand that children learn differently.</a:t>
            </a:r>
          </a:p>
          <a:p>
            <a:pPr marL="460375"/>
            <a:r>
              <a:rPr lang="en-US" sz="1600" dirty="0" smtClean="0"/>
              <a:t>The teacher understands how pupils differ in their approaches to learning and the barriers that impede learning and can adapt instruction to meet the diverse needs of pupils, including those with disabilities and exceptionalities.</a:t>
            </a:r>
          </a:p>
          <a:p>
            <a:endParaRPr lang="en-US" sz="1600" dirty="0" smtClean="0"/>
          </a:p>
        </p:txBody>
      </p:sp>
      <p:sp>
        <p:nvSpPr>
          <p:cNvPr id="5" name="TextBox 4"/>
          <p:cNvSpPr txBox="1"/>
          <p:nvPr/>
        </p:nvSpPr>
        <p:spPr>
          <a:xfrm>
            <a:off x="252939" y="4399520"/>
            <a:ext cx="7979658" cy="369332"/>
          </a:xfrm>
          <a:prstGeom prst="rect">
            <a:avLst/>
          </a:prstGeom>
          <a:noFill/>
        </p:spPr>
        <p:txBody>
          <a:bodyPr wrap="square" rtlCol="0">
            <a:spAutoFit/>
          </a:bodyPr>
          <a:lstStyle/>
          <a:p>
            <a:r>
              <a:rPr lang="en-US" b="1" dirty="0" smtClean="0"/>
              <a:t>Examples: </a:t>
            </a:r>
            <a:endParaRPr lang="en-US" b="1" dirty="0"/>
          </a:p>
        </p:txBody>
      </p:sp>
      <p:sp>
        <p:nvSpPr>
          <p:cNvPr id="6" name="TextBox 5"/>
          <p:cNvSpPr txBox="1"/>
          <p:nvPr/>
        </p:nvSpPr>
        <p:spPr>
          <a:xfrm>
            <a:off x="4265004" y="4768852"/>
            <a:ext cx="3967593" cy="923330"/>
          </a:xfrm>
          <a:prstGeom prst="rect">
            <a:avLst/>
          </a:prstGeom>
          <a:noFill/>
        </p:spPr>
        <p:txBody>
          <a:bodyPr wrap="square" rtlCol="0">
            <a:spAutoFit/>
          </a:bodyPr>
          <a:lstStyle/>
          <a:p>
            <a:r>
              <a:rPr lang="en-US" b="1" dirty="0" smtClean="0">
                <a:solidFill>
                  <a:srgbClr val="FF0000"/>
                </a:solidFill>
              </a:rPr>
              <a:t>Remember to make links to standards 4-6 and 7-10 on this page and parallel links on other pages. </a:t>
            </a:r>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500" b="1" dirty="0" smtClean="0"/>
              <a:t>10 WI Teacher Standards (4-6)</a:t>
            </a:r>
            <a:br>
              <a:rPr lang="en-US" sz="2500" b="1" dirty="0" smtClean="0"/>
            </a:br>
            <a:endParaRPr lang="en-US" sz="2500" b="1" dirty="0"/>
          </a:p>
        </p:txBody>
      </p:sp>
      <p:sp>
        <p:nvSpPr>
          <p:cNvPr id="3" name="Content Placeholder 2"/>
          <p:cNvSpPr>
            <a:spLocks noGrp="1"/>
          </p:cNvSpPr>
          <p:nvPr>
            <p:ph idx="1"/>
          </p:nvPr>
        </p:nvSpPr>
        <p:spPr>
          <a:xfrm>
            <a:off x="457200" y="808129"/>
            <a:ext cx="8229600" cy="4525963"/>
          </a:xfrm>
        </p:spPr>
        <p:txBody>
          <a:bodyPr>
            <a:normAutofit/>
          </a:bodyPr>
          <a:lstStyle/>
          <a:p>
            <a:pPr>
              <a:buNone/>
            </a:pPr>
            <a:r>
              <a:rPr lang="en-US" sz="1500" b="1" dirty="0" smtClean="0"/>
              <a:t>4. Teachers know how to teach.</a:t>
            </a:r>
          </a:p>
          <a:p>
            <a:pPr marL="460375">
              <a:buNone/>
            </a:pPr>
            <a:r>
              <a:rPr lang="en-US" sz="1500" dirty="0" smtClean="0"/>
              <a:t>The teacher understands and uses a variety of instructional strategies, including the use of technology, to encourage children's development of critical thinking, problem solving, and performance skills.</a:t>
            </a:r>
          </a:p>
          <a:p>
            <a:pPr>
              <a:buNone/>
            </a:pPr>
            <a:endParaRPr lang="en-US" sz="1500" b="1" dirty="0" smtClean="0"/>
          </a:p>
          <a:p>
            <a:pPr>
              <a:buNone/>
            </a:pPr>
            <a:r>
              <a:rPr lang="en-US" sz="1500" b="1" dirty="0" smtClean="0"/>
              <a:t>5. Teachers know how to manage a classroom.</a:t>
            </a:r>
          </a:p>
          <a:p>
            <a:pPr marL="460375">
              <a:buNone/>
            </a:pPr>
            <a:r>
              <a:rPr lang="en-US" sz="1500" dirty="0" smtClean="0"/>
              <a:t>The teacher uses an understanding of individual and group motivation and behavior to create a learning environment that encourages positive social interaction, active engagement in learning, and self-motivation.</a:t>
            </a:r>
          </a:p>
          <a:p>
            <a:pPr marL="0" indent="0">
              <a:buNone/>
            </a:pPr>
            <a:r>
              <a:rPr lang="en-US" sz="1500" b="1" dirty="0" smtClean="0"/>
              <a:t>6. Teachers communicate well.</a:t>
            </a:r>
            <a:r>
              <a:rPr lang="en-US" sz="1500" dirty="0" smtClean="0"/>
              <a:t> </a:t>
            </a:r>
          </a:p>
          <a:p>
            <a:pPr marL="460375" indent="0">
              <a:buNone/>
            </a:pPr>
            <a:r>
              <a:rPr lang="en-US" sz="1500" dirty="0" smtClean="0"/>
              <a:t>The teacher uses effective verbal and nonverbal communication techniques as well as instructional media and technology to foster active inquiry, collaboration, and supportive interaction in the classroom.</a:t>
            </a:r>
            <a:endParaRPr lang="en-US" sz="1500" dirty="0"/>
          </a:p>
        </p:txBody>
      </p:sp>
      <p:sp>
        <p:nvSpPr>
          <p:cNvPr id="4" name="TextBox 3"/>
          <p:cNvSpPr txBox="1"/>
          <p:nvPr/>
        </p:nvSpPr>
        <p:spPr>
          <a:xfrm>
            <a:off x="252939" y="4129453"/>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3429"/>
          </a:xfrm>
        </p:spPr>
        <p:txBody>
          <a:bodyPr>
            <a:normAutofit/>
          </a:bodyPr>
          <a:lstStyle/>
          <a:p>
            <a:r>
              <a:rPr lang="en-US" sz="2500" b="1" dirty="0" smtClean="0"/>
              <a:t>10 WI Teacher Standards (7-10)</a:t>
            </a:r>
            <a:endParaRPr lang="en-US" sz="2500" b="1" dirty="0"/>
          </a:p>
        </p:txBody>
      </p:sp>
      <p:sp>
        <p:nvSpPr>
          <p:cNvPr id="3" name="Content Placeholder 2"/>
          <p:cNvSpPr>
            <a:spLocks noGrp="1"/>
          </p:cNvSpPr>
          <p:nvPr>
            <p:ph idx="1"/>
          </p:nvPr>
        </p:nvSpPr>
        <p:spPr>
          <a:xfrm>
            <a:off x="0" y="786190"/>
            <a:ext cx="9144000" cy="4741333"/>
          </a:xfrm>
        </p:spPr>
        <p:txBody>
          <a:bodyPr>
            <a:noAutofit/>
          </a:bodyPr>
          <a:lstStyle/>
          <a:p>
            <a:pPr marL="0" indent="0">
              <a:buNone/>
            </a:pPr>
            <a:r>
              <a:rPr lang="en-US" sz="1500" b="1" dirty="0" smtClean="0"/>
              <a:t>7. Teachers are able to plan different kinds of lessons. </a:t>
            </a:r>
          </a:p>
          <a:p>
            <a:pPr marL="460375" indent="0">
              <a:buNone/>
            </a:pPr>
            <a:r>
              <a:rPr lang="en-US" sz="1500" dirty="0" smtClean="0"/>
              <a:t>The teacher organizes and plans systematic instruction based upon knowledge of subject matter, pupils, the community, and curriculum goals.</a:t>
            </a:r>
            <a:br>
              <a:rPr lang="en-US" sz="1500" dirty="0" smtClean="0"/>
            </a:br>
            <a:endParaRPr lang="en-US" sz="1500" dirty="0" smtClean="0"/>
          </a:p>
          <a:p>
            <a:pPr marL="0" indent="0">
              <a:buNone/>
            </a:pPr>
            <a:r>
              <a:rPr lang="en-US" sz="1500" b="1" dirty="0" smtClean="0"/>
              <a:t>8. Teachers know how to test for student progress. </a:t>
            </a:r>
          </a:p>
          <a:p>
            <a:pPr marL="460375" indent="0" defTabSz="460375">
              <a:buNone/>
            </a:pPr>
            <a:r>
              <a:rPr lang="en-US" sz="1500" dirty="0" smtClean="0"/>
              <a:t>The teacher understands and uses formal and informal assessment strategies to evaluate and ensure the continuous intellectual, social, and physical development of the pupil.</a:t>
            </a:r>
            <a:br>
              <a:rPr lang="en-US" sz="1500" dirty="0" smtClean="0"/>
            </a:br>
            <a:endParaRPr lang="en-US" sz="1500" dirty="0" smtClean="0"/>
          </a:p>
          <a:p>
            <a:pPr marL="0" indent="0" defTabSz="460375">
              <a:buNone/>
            </a:pPr>
            <a:r>
              <a:rPr lang="en-US" sz="1500" b="1" dirty="0" smtClean="0"/>
              <a:t>9. Teachers are able to evaluate themselves. </a:t>
            </a:r>
          </a:p>
          <a:p>
            <a:pPr marL="460375" indent="0">
              <a:buNone/>
            </a:pPr>
            <a:r>
              <a:rPr lang="en-US" sz="1500" dirty="0" smtClean="0"/>
              <a:t>The teacher is a reflective practitioner who continually evaluates the effects of his or her choices and actions on pupils, parents, professionals in the learning community and others and who actively seeks out opportunities to grow professionally.</a:t>
            </a:r>
            <a:br>
              <a:rPr lang="en-US" sz="1500" dirty="0" smtClean="0"/>
            </a:br>
            <a:endParaRPr lang="en-US" sz="1500" dirty="0" smtClean="0"/>
          </a:p>
          <a:p>
            <a:pPr marL="0" indent="0">
              <a:buNone/>
            </a:pPr>
            <a:r>
              <a:rPr lang="en-US" sz="1500" b="1" dirty="0" smtClean="0"/>
              <a:t>10. Teachers are connected with other teachers and the community. </a:t>
            </a:r>
          </a:p>
          <a:p>
            <a:pPr marL="460375" indent="0">
              <a:buNone/>
            </a:pPr>
            <a:r>
              <a:rPr lang="en-US" sz="1500" dirty="0" smtClean="0"/>
              <a:t>The teacher fosters relationships with school colleagues, parents, and agencies in the larger community to support pupil learning and well-being and acts with integrity, fairness and in an ethical manner.</a:t>
            </a:r>
            <a:endParaRPr lang="en-US" sz="1500" dirty="0"/>
          </a:p>
        </p:txBody>
      </p:sp>
      <p:sp>
        <p:nvSpPr>
          <p:cNvPr id="10" name="TextBox 9"/>
          <p:cNvSpPr txBox="1"/>
          <p:nvPr/>
        </p:nvSpPr>
        <p:spPr>
          <a:xfrm>
            <a:off x="252939" y="5158191"/>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863"/>
            <a:ext cx="8229600" cy="2185273"/>
          </a:xfrm>
        </p:spPr>
        <p:txBody>
          <a:bodyPr>
            <a:normAutofit/>
          </a:bodyPr>
          <a:lstStyle/>
          <a:p>
            <a:r>
              <a:rPr lang="en-US" sz="3000" b="1" dirty="0" smtClean="0"/>
              <a:t>Thanks for viewing my portfolio. I hope you have found me ready to teach with technology.</a:t>
            </a:r>
            <a:endParaRPr lang="en-US" sz="3000" b="1" dirty="0"/>
          </a:p>
        </p:txBody>
      </p:sp>
      <p:sp>
        <p:nvSpPr>
          <p:cNvPr id="3" name="TextBox 2"/>
          <p:cNvSpPr txBox="1"/>
          <p:nvPr/>
        </p:nvSpPr>
        <p:spPr>
          <a:xfrm>
            <a:off x="4025397" y="3941965"/>
            <a:ext cx="2623696" cy="646331"/>
          </a:xfrm>
          <a:prstGeom prst="rect">
            <a:avLst/>
          </a:prstGeom>
          <a:noFill/>
        </p:spPr>
        <p:txBody>
          <a:bodyPr wrap="square" rtlCol="0">
            <a:spAutoFit/>
          </a:bodyPr>
          <a:lstStyle/>
          <a:p>
            <a:r>
              <a:rPr lang="en-US" b="1" dirty="0" smtClean="0">
                <a:solidFill>
                  <a:srgbClr val="FF0000"/>
                </a:solidFill>
              </a:rPr>
              <a:t>How about a nice graphic here?</a:t>
            </a:r>
            <a:endParaRPr lang="en-US" b="1" dirty="0">
              <a:solidFill>
                <a:srgbClr val="FF0000"/>
              </a:solidFill>
            </a:endParaRPr>
          </a:p>
        </p:txBody>
      </p:sp>
    </p:spTree>
  </p:cSld>
  <p:clrMapOvr>
    <a:masterClrMapping/>
  </p:clrMapOvr>
  <p:transition advClick="0"/>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b="1" dirty="0" smtClean="0">
                <a:solidFill>
                  <a:schemeClr val="tx1"/>
                </a:solidFill>
              </a:rPr>
              <a:t>ISTE-NETS Teacher Standards</a:t>
            </a:r>
            <a:br>
              <a:rPr lang="en-US" sz="3000" b="1" dirty="0" smtClean="0">
                <a:solidFill>
                  <a:schemeClr val="tx1"/>
                </a:solidFill>
              </a:rPr>
            </a:br>
            <a:endParaRPr lang="en-US" sz="3000" b="1" dirty="0"/>
          </a:p>
        </p:txBody>
      </p:sp>
      <p:pic>
        <p:nvPicPr>
          <p:cNvPr id="4" name="Picture 3"/>
          <p:cNvPicPr>
            <a:picLocks noChangeAspect="1"/>
          </p:cNvPicPr>
          <p:nvPr/>
        </p:nvPicPr>
        <p:blipFill>
          <a:blip r:embed="rId2"/>
          <a:stretch>
            <a:fillRect/>
          </a:stretch>
        </p:blipFill>
        <p:spPr>
          <a:xfrm>
            <a:off x="1639501" y="1417638"/>
            <a:ext cx="5702308" cy="4007455"/>
          </a:xfrm>
          <a:prstGeom prst="rect">
            <a:avLst/>
          </a:prstGeom>
        </p:spPr>
      </p:pic>
      <p:sp>
        <p:nvSpPr>
          <p:cNvPr id="10" name="Rectangle 9"/>
          <p:cNvSpPr/>
          <p:nvPr/>
        </p:nvSpPr>
        <p:spPr>
          <a:xfrm>
            <a:off x="0" y="0"/>
            <a:ext cx="1917691" cy="707886"/>
          </a:xfrm>
          <a:prstGeom prst="rect">
            <a:avLst/>
          </a:prstGeom>
        </p:spPr>
        <p:txBody>
          <a:bodyPr wrap="square">
            <a:spAutoFit/>
          </a:bodyPr>
          <a:lstStyle/>
          <a:p>
            <a:r>
              <a:rPr lang="en-US" sz="800" dirty="0" smtClean="0">
                <a:hlinkClick r:id="rId3"/>
              </a:rPr>
              <a:t>http://www.iste.org/content/navigationmenu/nets/forteachers/2008standards/nets_for_teachers_2008.htm</a:t>
            </a:r>
            <a:endParaRPr lang="en-US" sz="800" dirty="0" smtClean="0"/>
          </a:p>
          <a:p>
            <a:endParaRPr lang="en-US" sz="800" dirty="0" smtClean="0"/>
          </a:p>
        </p:txBody>
      </p:sp>
      <p:sp>
        <p:nvSpPr>
          <p:cNvPr id="17" name="Rectangle 16"/>
          <p:cNvSpPr/>
          <p:nvPr/>
        </p:nvSpPr>
        <p:spPr>
          <a:xfrm>
            <a:off x="2117263" y="5603623"/>
            <a:ext cx="4572000" cy="646331"/>
          </a:xfrm>
          <a:prstGeom prst="rect">
            <a:avLst/>
          </a:prstGeom>
        </p:spPr>
        <p:txBody>
          <a:bodyPr>
            <a:spAutoFit/>
          </a:bodyPr>
          <a:lstStyle/>
          <a:p>
            <a:pPr algn="ctr"/>
            <a:r>
              <a:rPr lang="en-US" b="1" i="1" dirty="0" smtClean="0"/>
              <a:t>Click on the above circles to see each standard and how it has been met by me.</a:t>
            </a:r>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6862"/>
            <a:ext cx="8229600" cy="1143000"/>
          </a:xfrm>
        </p:spPr>
        <p:txBody>
          <a:bodyPr>
            <a:normAutofit/>
          </a:bodyPr>
          <a:lstStyle/>
          <a:p>
            <a:r>
              <a:rPr lang="en-US" sz="2500" b="1" dirty="0" smtClean="0"/>
              <a:t>Facilitate and Inspire Student Learning and Creativity</a:t>
            </a:r>
            <a:endParaRPr lang="en-US" sz="2500" dirty="0"/>
          </a:p>
        </p:txBody>
      </p:sp>
      <p:sp>
        <p:nvSpPr>
          <p:cNvPr id="3" name="Content Placeholder 2"/>
          <p:cNvSpPr>
            <a:spLocks noGrp="1"/>
          </p:cNvSpPr>
          <p:nvPr>
            <p:ph idx="1"/>
          </p:nvPr>
        </p:nvSpPr>
        <p:spPr>
          <a:xfrm>
            <a:off x="457200" y="577235"/>
            <a:ext cx="8229600" cy="4191617"/>
          </a:xfrm>
        </p:spPr>
        <p:txBody>
          <a:bodyPr>
            <a:normAutofit/>
          </a:bodyPr>
          <a:lstStyle/>
          <a:p>
            <a:pPr marL="0" indent="0">
              <a:spcAft>
                <a:spcPts val="600"/>
              </a:spcAft>
              <a:buNone/>
            </a:pPr>
            <a:r>
              <a:rPr lang="en-US" sz="1800" dirty="0" smtClean="0"/>
              <a:t>Teachers use their knowledge of subject matter, teaching and learning, and technology to facilitate experiences that advance student learning, creativity, and innovation in both face-to-face and virtual environments. Teachers:</a:t>
            </a:r>
          </a:p>
          <a:p>
            <a:pPr marL="457200" indent="-457200">
              <a:spcAft>
                <a:spcPts val="600"/>
              </a:spcAft>
              <a:buFont typeface="+mj-lt"/>
              <a:buAutoNum type="alphaLcParenR"/>
            </a:pPr>
            <a:r>
              <a:rPr lang="en-US" sz="1800" dirty="0" smtClean="0"/>
              <a:t>promote, support, and model creative and innovative thinking and inventiveness. </a:t>
            </a:r>
          </a:p>
          <a:p>
            <a:pPr marL="457200" indent="-457200">
              <a:spcAft>
                <a:spcPts val="600"/>
              </a:spcAft>
              <a:buFont typeface="+mj-lt"/>
              <a:buAutoNum type="alphaLcParenR"/>
            </a:pPr>
            <a:r>
              <a:rPr lang="en-US" sz="1800" dirty="0" smtClean="0"/>
              <a:t>engage students in exploring real-world issues and solving authentic problems using digital tools and resources. </a:t>
            </a:r>
          </a:p>
          <a:p>
            <a:pPr marL="457200" indent="-457200">
              <a:spcAft>
                <a:spcPts val="600"/>
              </a:spcAft>
              <a:buFont typeface="+mj-lt"/>
              <a:buAutoNum type="alphaLcParenR"/>
            </a:pPr>
            <a:r>
              <a:rPr lang="en-US" sz="1800" dirty="0" smtClean="0"/>
              <a:t>promote student reflection using collaborative tools to reveal and clarify students' conceptual understanding and thinking, planning, and creative processes. </a:t>
            </a:r>
          </a:p>
          <a:p>
            <a:pPr marL="457200" indent="-457200">
              <a:spcAft>
                <a:spcPts val="600"/>
              </a:spcAft>
              <a:buFont typeface="+mj-lt"/>
              <a:buAutoNum type="alphaLcParenR"/>
            </a:pPr>
            <a:r>
              <a:rPr lang="en-US" sz="1800" dirty="0" smtClean="0"/>
              <a:t>model collaborative knowledge construction by engaging in learning with students, colleagues, and others in face-to-face and virtual environments.</a:t>
            </a:r>
          </a:p>
        </p:txBody>
      </p:sp>
      <p:sp>
        <p:nvSpPr>
          <p:cNvPr id="11" name="TextBox 10"/>
          <p:cNvSpPr txBox="1"/>
          <p:nvPr/>
        </p:nvSpPr>
        <p:spPr>
          <a:xfrm>
            <a:off x="252939" y="4399520"/>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500" b="1" dirty="0" smtClean="0"/>
              <a:t>Design and Develop Digital-Age Learning Experiences and Assessments</a:t>
            </a:r>
            <a:endParaRPr lang="en-US" sz="2500" dirty="0"/>
          </a:p>
        </p:txBody>
      </p:sp>
      <p:sp>
        <p:nvSpPr>
          <p:cNvPr id="3" name="Content Placeholder 2"/>
          <p:cNvSpPr>
            <a:spLocks noGrp="1"/>
          </p:cNvSpPr>
          <p:nvPr>
            <p:ph idx="1"/>
          </p:nvPr>
        </p:nvSpPr>
        <p:spPr>
          <a:xfrm>
            <a:off x="181429" y="1070353"/>
            <a:ext cx="8805333" cy="5715000"/>
          </a:xfrm>
        </p:spPr>
        <p:txBody>
          <a:bodyPr>
            <a:noAutofit/>
          </a:bodyPr>
          <a:lstStyle/>
          <a:p>
            <a:pPr marL="0" indent="0">
              <a:spcAft>
                <a:spcPts val="1200"/>
              </a:spcAft>
              <a:buNone/>
            </a:pPr>
            <a:r>
              <a:rPr lang="en-US" sz="1800" dirty="0" smtClean="0"/>
              <a:t>Teachers design, develop, and evaluate authentic learning experiences and assessment incorporating contemporary tools and resources to maximize content learning in context and to develop the knowledge, skills, and attitudes identified in the NETS•S. Teachers:</a:t>
            </a:r>
          </a:p>
          <a:p>
            <a:pPr marL="514350" indent="-514350">
              <a:spcAft>
                <a:spcPts val="1200"/>
              </a:spcAft>
              <a:buFont typeface="+mj-lt"/>
              <a:buAutoNum type="alphaLcParenR"/>
            </a:pPr>
            <a:r>
              <a:rPr lang="en-US" sz="1800" dirty="0" smtClean="0"/>
              <a:t>design or adapt relevant learning experiences that incorporate digital tools and resources to promote student learning and creativity.</a:t>
            </a:r>
          </a:p>
          <a:p>
            <a:pPr marL="514350" indent="-514350">
              <a:spcAft>
                <a:spcPts val="1200"/>
              </a:spcAft>
              <a:buFont typeface="+mj-lt"/>
              <a:buAutoNum type="alphaLcParenR"/>
            </a:pPr>
            <a:r>
              <a:rPr lang="en-US" sz="1800" dirty="0" smtClean="0"/>
              <a:t>develop technology-enriched learning environments that enable all students to pursue their individual curiosities and become active participants in setting their own educational goals, managing their own learning, and assessing their own progress. </a:t>
            </a:r>
          </a:p>
          <a:p>
            <a:pPr marL="514350" indent="-514350">
              <a:spcAft>
                <a:spcPts val="1200"/>
              </a:spcAft>
              <a:buFont typeface="+mj-lt"/>
              <a:buAutoNum type="alphaLcParenR"/>
            </a:pPr>
            <a:r>
              <a:rPr lang="en-US" sz="1800" dirty="0" smtClean="0"/>
              <a:t>customize and personalize learning activities to address students' diverse learning styles, working strategies, and abilities using digital tools and resources. </a:t>
            </a:r>
          </a:p>
          <a:p>
            <a:pPr marL="514350" indent="-514350">
              <a:spcAft>
                <a:spcPts val="1200"/>
              </a:spcAft>
              <a:buFont typeface="+mj-lt"/>
              <a:buAutoNum type="alphaLcParenR"/>
            </a:pPr>
            <a:r>
              <a:rPr lang="en-US" sz="1800" dirty="0" smtClean="0"/>
              <a:t>provide students with multiple and varied formative and summative assessments aligned with content and technology standards and use resulting data to inform learning and teaching.</a:t>
            </a:r>
          </a:p>
          <a:p>
            <a:pPr marL="0" indent="0">
              <a:spcAft>
                <a:spcPts val="1200"/>
              </a:spcAft>
              <a:buNone/>
            </a:pPr>
            <a:endParaRPr lang="en-US" sz="1800" dirty="0"/>
          </a:p>
        </p:txBody>
      </p:sp>
      <p:sp>
        <p:nvSpPr>
          <p:cNvPr id="10" name="TextBox 9"/>
          <p:cNvSpPr txBox="1"/>
          <p:nvPr/>
        </p:nvSpPr>
        <p:spPr>
          <a:xfrm>
            <a:off x="252939" y="5612504"/>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852"/>
            <a:ext cx="8229600" cy="1143000"/>
          </a:xfrm>
        </p:spPr>
        <p:txBody>
          <a:bodyPr>
            <a:normAutofit/>
          </a:bodyPr>
          <a:lstStyle/>
          <a:p>
            <a:r>
              <a:rPr lang="en-US" sz="2500" b="1" dirty="0" smtClean="0"/>
              <a:t>Model Digital-Age Work and Learning</a:t>
            </a:r>
            <a:endParaRPr lang="en-US" sz="2500" dirty="0"/>
          </a:p>
        </p:txBody>
      </p:sp>
      <p:sp>
        <p:nvSpPr>
          <p:cNvPr id="3" name="Content Placeholder 2"/>
          <p:cNvSpPr>
            <a:spLocks noGrp="1"/>
          </p:cNvSpPr>
          <p:nvPr>
            <p:ph idx="1"/>
          </p:nvPr>
        </p:nvSpPr>
        <p:spPr>
          <a:xfrm>
            <a:off x="457200" y="657160"/>
            <a:ext cx="8229600" cy="4525963"/>
          </a:xfrm>
        </p:spPr>
        <p:txBody>
          <a:bodyPr>
            <a:normAutofit/>
          </a:bodyPr>
          <a:lstStyle/>
          <a:p>
            <a:pPr marL="0" indent="0">
              <a:spcAft>
                <a:spcPts val="1200"/>
              </a:spcAft>
              <a:buNone/>
            </a:pPr>
            <a:r>
              <a:rPr lang="en-US" sz="1800" dirty="0" smtClean="0"/>
              <a:t>Teachers exhibit knowledge, skills, and work processes representative of an innovative professional in a global and digital society. Teachers:</a:t>
            </a:r>
          </a:p>
          <a:p>
            <a:pPr marL="457200" indent="-457200">
              <a:spcAft>
                <a:spcPts val="1200"/>
              </a:spcAft>
              <a:buFont typeface="+mj-lt"/>
              <a:buAutoNum type="alphaLcParenR"/>
            </a:pPr>
            <a:r>
              <a:rPr lang="en-US" sz="1800" dirty="0" smtClean="0"/>
              <a:t>demonstrate fluency in technology systems and the transfer of current knowledge to new technologies and situations. </a:t>
            </a:r>
          </a:p>
          <a:p>
            <a:pPr marL="457200" indent="-457200">
              <a:spcAft>
                <a:spcPts val="1200"/>
              </a:spcAft>
              <a:buFont typeface="+mj-lt"/>
              <a:buAutoNum type="alphaLcParenR"/>
            </a:pPr>
            <a:r>
              <a:rPr lang="en-US" sz="1800" dirty="0" smtClean="0"/>
              <a:t>collaborate with students, peers, parents, and community members using digital tools and resources to support student success and innovation.</a:t>
            </a:r>
          </a:p>
          <a:p>
            <a:pPr marL="457200" indent="-457200">
              <a:spcAft>
                <a:spcPts val="1200"/>
              </a:spcAft>
              <a:buFont typeface="+mj-lt"/>
              <a:buAutoNum type="alphaLcParenR"/>
            </a:pPr>
            <a:r>
              <a:rPr lang="en-US" sz="1800" dirty="0" smtClean="0"/>
              <a:t>communicate relevant information and ideas effectively to students, parents, and peers using a variety of digital-age media and formats. </a:t>
            </a:r>
          </a:p>
          <a:p>
            <a:pPr marL="457200" indent="-457200">
              <a:spcAft>
                <a:spcPts val="1200"/>
              </a:spcAft>
              <a:buFont typeface="+mj-lt"/>
              <a:buAutoNum type="alphaLcParenR"/>
            </a:pPr>
            <a:r>
              <a:rPr lang="en-US" sz="1800" dirty="0" smtClean="0"/>
              <a:t>model and facilitate effective use of current and emerging digital tools to locate, analyze, evaluate, and use information resources to support research and learning.</a:t>
            </a:r>
          </a:p>
          <a:p>
            <a:pPr marL="0" indent="0">
              <a:spcAft>
                <a:spcPts val="1200"/>
              </a:spcAft>
              <a:buNone/>
            </a:pPr>
            <a:endParaRPr lang="en-US" sz="1800" dirty="0"/>
          </a:p>
        </p:txBody>
      </p:sp>
      <p:sp>
        <p:nvSpPr>
          <p:cNvPr id="10" name="TextBox 9"/>
          <p:cNvSpPr txBox="1"/>
          <p:nvPr/>
        </p:nvSpPr>
        <p:spPr>
          <a:xfrm>
            <a:off x="252939" y="4768852"/>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500" b="1" dirty="0" smtClean="0"/>
              <a:t>Promote and Model Digital Citizenship and Responsibility</a:t>
            </a:r>
            <a:endParaRPr lang="en-US" sz="2500" dirty="0"/>
          </a:p>
        </p:txBody>
      </p:sp>
      <p:sp>
        <p:nvSpPr>
          <p:cNvPr id="3" name="Content Placeholder 2"/>
          <p:cNvSpPr>
            <a:spLocks noGrp="1"/>
          </p:cNvSpPr>
          <p:nvPr>
            <p:ph idx="1"/>
          </p:nvPr>
        </p:nvSpPr>
        <p:spPr>
          <a:xfrm>
            <a:off x="457200" y="970322"/>
            <a:ext cx="8229600" cy="4525963"/>
          </a:xfrm>
        </p:spPr>
        <p:txBody>
          <a:bodyPr>
            <a:normAutofit/>
          </a:bodyPr>
          <a:lstStyle/>
          <a:p>
            <a:pPr marL="0" indent="0">
              <a:spcAft>
                <a:spcPts val="600"/>
              </a:spcAft>
              <a:buNone/>
            </a:pPr>
            <a:r>
              <a:rPr lang="en-US" sz="1800" dirty="0" smtClean="0"/>
              <a:t>Teachers understand local and global societal issues and responsibilities in an evolving digital culture and exhibit legal and ethical behavior in their professional practices. Teachers:</a:t>
            </a:r>
          </a:p>
          <a:p>
            <a:pPr marL="460375" indent="-460375">
              <a:spcAft>
                <a:spcPts val="600"/>
              </a:spcAft>
              <a:buFont typeface="+mj-lt"/>
              <a:buAutoNum type="alphaLcParenR"/>
            </a:pPr>
            <a:r>
              <a:rPr lang="en-US" sz="1800" dirty="0" smtClean="0"/>
              <a:t>advocate, model, and teach safe, legal, and ethical use of digital information and technology, including respect for copyright, intellectual property, and the appropriate documentation of sources.</a:t>
            </a:r>
          </a:p>
          <a:p>
            <a:pPr marL="460375" indent="-460375">
              <a:spcAft>
                <a:spcPts val="600"/>
              </a:spcAft>
              <a:buFont typeface="+mj-lt"/>
              <a:buAutoNum type="alphaLcParenR"/>
            </a:pPr>
            <a:r>
              <a:rPr lang="en-US" sz="1800" dirty="0" smtClean="0"/>
              <a:t>address the diverse needs of all learners by using learner-centered strategies providing equitable access to appropriate digital tools and resources. </a:t>
            </a:r>
          </a:p>
          <a:p>
            <a:pPr marL="460375" indent="-460375">
              <a:spcAft>
                <a:spcPts val="600"/>
              </a:spcAft>
              <a:buFont typeface="+mj-lt"/>
              <a:buAutoNum type="alphaLcParenR"/>
            </a:pPr>
            <a:r>
              <a:rPr lang="en-US" sz="1800" dirty="0" smtClean="0"/>
              <a:t>promote and model digital etiquette and responsible social interactions related to the use of technology and information.</a:t>
            </a:r>
          </a:p>
          <a:p>
            <a:pPr marL="460375" indent="-460375">
              <a:spcAft>
                <a:spcPts val="600"/>
              </a:spcAft>
              <a:buFont typeface="+mj-lt"/>
              <a:buAutoNum type="alphaLcParenR"/>
            </a:pPr>
            <a:r>
              <a:rPr lang="en-US" sz="1800" dirty="0" smtClean="0"/>
              <a:t>develop and model cultural understanding and global awareness by engaging with colleagues and students of other cultures using digital-age communication and collaboration tools.</a:t>
            </a:r>
          </a:p>
          <a:p>
            <a:pPr marL="0" indent="0">
              <a:spcAft>
                <a:spcPts val="600"/>
              </a:spcAft>
              <a:buNone/>
            </a:pPr>
            <a:endParaRPr lang="en-US" sz="1800" dirty="0"/>
          </a:p>
        </p:txBody>
      </p:sp>
      <p:sp>
        <p:nvSpPr>
          <p:cNvPr id="10" name="TextBox 9"/>
          <p:cNvSpPr txBox="1"/>
          <p:nvPr/>
        </p:nvSpPr>
        <p:spPr>
          <a:xfrm>
            <a:off x="252939" y="5311619"/>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500" b="1" dirty="0" smtClean="0"/>
              <a:t>Engage in Professional Growth and Leadership</a:t>
            </a:r>
            <a:endParaRPr lang="en-US" sz="2500" dirty="0"/>
          </a:p>
        </p:txBody>
      </p:sp>
      <p:sp>
        <p:nvSpPr>
          <p:cNvPr id="3" name="Content Placeholder 2"/>
          <p:cNvSpPr>
            <a:spLocks noGrp="1"/>
          </p:cNvSpPr>
          <p:nvPr>
            <p:ph idx="1"/>
          </p:nvPr>
        </p:nvSpPr>
        <p:spPr>
          <a:xfrm>
            <a:off x="590413" y="923577"/>
            <a:ext cx="8229600" cy="4525963"/>
          </a:xfrm>
        </p:spPr>
        <p:txBody>
          <a:bodyPr>
            <a:noAutofit/>
          </a:bodyPr>
          <a:lstStyle/>
          <a:p>
            <a:pPr marL="0" indent="0">
              <a:spcAft>
                <a:spcPts val="600"/>
              </a:spcAft>
              <a:buNone/>
            </a:pPr>
            <a:r>
              <a:rPr lang="en-US" sz="1800" dirty="0" smtClean="0"/>
              <a:t>Teachers continuously improve their professional practice, model lifelong learning, and exhibit leadership in their school and professional community by promoting and demonstrating the effective use of digital tools and resources. Teachers:</a:t>
            </a:r>
          </a:p>
          <a:p>
            <a:pPr marL="457200" indent="-457200">
              <a:spcAft>
                <a:spcPts val="600"/>
              </a:spcAft>
              <a:buFont typeface="+mj-lt"/>
              <a:buAutoNum type="alphaLcParenR"/>
            </a:pPr>
            <a:r>
              <a:rPr lang="en-US" sz="1800" dirty="0" smtClean="0"/>
              <a:t>participate in local and global learning communities to explore creative applications of technology to improve student learning.</a:t>
            </a:r>
          </a:p>
          <a:p>
            <a:pPr marL="457200" indent="-457200">
              <a:spcAft>
                <a:spcPts val="600"/>
              </a:spcAft>
              <a:buFont typeface="+mj-lt"/>
              <a:buAutoNum type="alphaLcParenR"/>
            </a:pPr>
            <a:r>
              <a:rPr lang="en-US" sz="1800" dirty="0" smtClean="0"/>
              <a:t>exhibit leadership by demonstrating a vision of technology infusion, participating in shared decision making and community building, and developing the leadership and technology skills of others.</a:t>
            </a:r>
          </a:p>
          <a:p>
            <a:pPr marL="457200" indent="-457200">
              <a:spcAft>
                <a:spcPts val="600"/>
              </a:spcAft>
              <a:buFont typeface="+mj-lt"/>
              <a:buAutoNum type="alphaLcParenR"/>
            </a:pPr>
            <a:r>
              <a:rPr lang="en-US" sz="1800" dirty="0" smtClean="0"/>
              <a:t>evaluate and reflect on current research and professional practice on a regular basis to make effective use of existing and emerging digital tools and resources in support of student learning.</a:t>
            </a:r>
          </a:p>
          <a:p>
            <a:pPr marL="457200" indent="-457200">
              <a:spcAft>
                <a:spcPts val="600"/>
              </a:spcAft>
              <a:buFont typeface="+mj-lt"/>
              <a:buAutoNum type="alphaLcParenR"/>
            </a:pPr>
            <a:r>
              <a:rPr lang="en-US" sz="1800" dirty="0" smtClean="0"/>
              <a:t>contribute to the effectiveness, vitality, and self-renewal of the teaching profession and of their school and community.</a:t>
            </a:r>
          </a:p>
          <a:p>
            <a:pPr marL="0" indent="0">
              <a:spcAft>
                <a:spcPts val="600"/>
              </a:spcAft>
              <a:buNone/>
            </a:pPr>
            <a:endParaRPr lang="en-US" sz="1800" dirty="0"/>
          </a:p>
        </p:txBody>
      </p:sp>
      <p:sp>
        <p:nvSpPr>
          <p:cNvPr id="11" name="TextBox 10"/>
          <p:cNvSpPr txBox="1"/>
          <p:nvPr/>
        </p:nvSpPr>
        <p:spPr>
          <a:xfrm>
            <a:off x="252939" y="5264874"/>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236538" indent="236538"/>
            <a:r>
              <a:rPr lang="en-US" sz="3000" b="1" dirty="0" smtClean="0">
                <a:solidFill>
                  <a:srgbClr val="000000"/>
                </a:solidFill>
              </a:rPr>
              <a:t>ISTE-NETS Student Standards</a:t>
            </a:r>
          </a:p>
        </p:txBody>
      </p:sp>
      <p:pic>
        <p:nvPicPr>
          <p:cNvPr id="4" name="Picture 3"/>
          <p:cNvPicPr>
            <a:picLocks noChangeAspect="1"/>
          </p:cNvPicPr>
          <p:nvPr/>
        </p:nvPicPr>
        <p:blipFill>
          <a:blip r:embed="rId2"/>
          <a:stretch>
            <a:fillRect/>
          </a:stretch>
        </p:blipFill>
        <p:spPr>
          <a:xfrm>
            <a:off x="1644948" y="1292684"/>
            <a:ext cx="5842002" cy="4574690"/>
          </a:xfrm>
          <a:prstGeom prst="rect">
            <a:avLst/>
          </a:prstGeom>
        </p:spPr>
      </p:pic>
      <p:sp>
        <p:nvSpPr>
          <p:cNvPr id="5" name="Rectangle 4"/>
          <p:cNvSpPr/>
          <p:nvPr/>
        </p:nvSpPr>
        <p:spPr>
          <a:xfrm>
            <a:off x="0" y="0"/>
            <a:ext cx="1427238" cy="707886"/>
          </a:xfrm>
          <a:prstGeom prst="rect">
            <a:avLst/>
          </a:prstGeom>
        </p:spPr>
        <p:txBody>
          <a:bodyPr wrap="square">
            <a:spAutoFit/>
          </a:bodyPr>
          <a:lstStyle/>
          <a:p>
            <a:r>
              <a:rPr lang="en-US" sz="800" dirty="0" smtClean="0">
                <a:hlinkClick r:id="rId3"/>
              </a:rPr>
              <a:t>http://www.iste.org/Content/NavigationMenu/NETS/ForStudents/2007Standards/NETS_for_Students_2007.htm</a:t>
            </a:r>
            <a:endParaRPr lang="en-US" sz="800" dirty="0" smtClean="0"/>
          </a:p>
          <a:p>
            <a:endParaRPr lang="en-US" sz="800" dirty="0"/>
          </a:p>
        </p:txBody>
      </p:sp>
      <p:sp>
        <p:nvSpPr>
          <p:cNvPr id="18" name="Rectangle 17"/>
          <p:cNvSpPr/>
          <p:nvPr/>
        </p:nvSpPr>
        <p:spPr>
          <a:xfrm>
            <a:off x="1882751" y="5867374"/>
            <a:ext cx="5383770" cy="646331"/>
          </a:xfrm>
          <a:prstGeom prst="rect">
            <a:avLst/>
          </a:prstGeom>
        </p:spPr>
        <p:txBody>
          <a:bodyPr wrap="square">
            <a:spAutoFit/>
          </a:bodyPr>
          <a:lstStyle/>
          <a:p>
            <a:pPr algn="ctr"/>
            <a:r>
              <a:rPr lang="en-US" b="1" i="1" dirty="0" smtClean="0"/>
              <a:t>Click on the above circles to see how I have planned for each standard to be met by my students.</a:t>
            </a:r>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852"/>
            <a:ext cx="8229600" cy="1143000"/>
          </a:xfrm>
        </p:spPr>
        <p:txBody>
          <a:bodyPr>
            <a:normAutofit/>
          </a:bodyPr>
          <a:lstStyle/>
          <a:p>
            <a:r>
              <a:rPr lang="en-US" sz="2500" b="1" dirty="0" smtClean="0"/>
              <a:t>Creativity and Innovation</a:t>
            </a:r>
            <a:endParaRPr lang="en-US" sz="2500" dirty="0"/>
          </a:p>
        </p:txBody>
      </p:sp>
      <p:sp>
        <p:nvSpPr>
          <p:cNvPr id="3" name="Content Placeholder 2"/>
          <p:cNvSpPr>
            <a:spLocks noGrp="1"/>
          </p:cNvSpPr>
          <p:nvPr>
            <p:ph idx="1"/>
          </p:nvPr>
        </p:nvSpPr>
        <p:spPr>
          <a:xfrm>
            <a:off x="457200" y="737085"/>
            <a:ext cx="8229600" cy="4525963"/>
          </a:xfrm>
        </p:spPr>
        <p:txBody>
          <a:bodyPr>
            <a:normAutofit/>
          </a:bodyPr>
          <a:lstStyle/>
          <a:p>
            <a:pPr marL="0" indent="0">
              <a:spcAft>
                <a:spcPts val="600"/>
              </a:spcAft>
              <a:buNone/>
            </a:pPr>
            <a:r>
              <a:rPr lang="en-US" sz="2000" dirty="0" smtClean="0"/>
              <a:t>Students demonstrate creative thinking, construct knowledge, and develop innovative products and processes using technology. Students:</a:t>
            </a:r>
          </a:p>
          <a:p>
            <a:pPr marL="457200" indent="-457200">
              <a:spcAft>
                <a:spcPts val="600"/>
              </a:spcAft>
              <a:buFont typeface="+mj-lt"/>
              <a:buAutoNum type="alphaLcParenR"/>
            </a:pPr>
            <a:r>
              <a:rPr lang="en-US" sz="2000" dirty="0" smtClean="0"/>
              <a:t>apply existing knowledge to generate new ideas, products, or processes. </a:t>
            </a:r>
          </a:p>
          <a:p>
            <a:pPr marL="457200" indent="-457200">
              <a:spcAft>
                <a:spcPts val="600"/>
              </a:spcAft>
              <a:buFont typeface="+mj-lt"/>
              <a:buAutoNum type="alphaLcParenR"/>
            </a:pPr>
            <a:r>
              <a:rPr lang="en-US" sz="2000" dirty="0" smtClean="0"/>
              <a:t>create original works as a means of personal or group expression. </a:t>
            </a:r>
          </a:p>
          <a:p>
            <a:pPr marL="457200" indent="-457200">
              <a:spcAft>
                <a:spcPts val="600"/>
              </a:spcAft>
              <a:buFont typeface="+mj-lt"/>
              <a:buAutoNum type="alphaLcParenR"/>
            </a:pPr>
            <a:r>
              <a:rPr lang="en-US" sz="2000" dirty="0" smtClean="0"/>
              <a:t>use models and simulations to explore complex systems and issues. </a:t>
            </a:r>
          </a:p>
          <a:p>
            <a:pPr marL="457200" indent="-457200">
              <a:spcAft>
                <a:spcPts val="600"/>
              </a:spcAft>
              <a:buFont typeface="+mj-lt"/>
              <a:buAutoNum type="alphaLcParenR"/>
            </a:pPr>
            <a:r>
              <a:rPr lang="en-US" sz="2000" dirty="0" smtClean="0"/>
              <a:t>identify trends and forecast possibilities.</a:t>
            </a:r>
            <a:endParaRPr lang="en-US" sz="2000" dirty="0"/>
          </a:p>
        </p:txBody>
      </p:sp>
      <p:sp>
        <p:nvSpPr>
          <p:cNvPr id="10" name="TextBox 9"/>
          <p:cNvSpPr txBox="1"/>
          <p:nvPr/>
        </p:nvSpPr>
        <p:spPr>
          <a:xfrm>
            <a:off x="457200" y="3543337"/>
            <a:ext cx="7979658" cy="369332"/>
          </a:xfrm>
          <a:prstGeom prst="rect">
            <a:avLst/>
          </a:prstGeom>
          <a:noFill/>
        </p:spPr>
        <p:txBody>
          <a:bodyPr wrap="square" rtlCol="0">
            <a:spAutoFit/>
          </a:bodyPr>
          <a:lstStyle/>
          <a:p>
            <a:r>
              <a:rPr lang="en-US" b="1" dirty="0" smtClean="0"/>
              <a:t>Examples: </a:t>
            </a:r>
            <a:endParaRPr lang="en-US" b="1" dirty="0"/>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TotalTime>
  <Words>1914</Words>
  <Application>Microsoft Macintosh PowerPoint</Application>
  <PresentationFormat>On-screen Show (4:3)</PresentationFormat>
  <Paragraphs>126</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IT Portfolio Shell –  Add a title, your name, date, links and examples. Remove this text before submitting portfolio. Format for continuity but don’t spend massive amounts of time doing this. Add graphics if desired, rename file.  While you are doing all this, why not select an artifact for your COEHS portfolio, show it to me and have me sign your portfolio page. Then put them all in  your portfolio.  </vt:lpstr>
      <vt:lpstr>ISTE-NETS Teacher Standards </vt:lpstr>
      <vt:lpstr>Facilitate and Inspire Student Learning and Creativity</vt:lpstr>
      <vt:lpstr>Design and Develop Digital-Age Learning Experiences and Assessments</vt:lpstr>
      <vt:lpstr>Model Digital-Age Work and Learning</vt:lpstr>
      <vt:lpstr>Promote and Model Digital Citizenship and Responsibility</vt:lpstr>
      <vt:lpstr>Engage in Professional Growth and Leadership</vt:lpstr>
      <vt:lpstr>ISTE-NETS Student Standards</vt:lpstr>
      <vt:lpstr>Creativity and Innovation</vt:lpstr>
      <vt:lpstr>Communication and Collaboration</vt:lpstr>
      <vt:lpstr>Research and Information Fluency</vt:lpstr>
      <vt:lpstr>Critical Thinking, Problem Solving, and Decision Making</vt:lpstr>
      <vt:lpstr>Digital Citizenship</vt:lpstr>
      <vt:lpstr>Technology Operations and Concepts</vt:lpstr>
      <vt:lpstr>10 WI Teacher Standards (1-3) </vt:lpstr>
      <vt:lpstr>10 WI Teacher Standards (4-6) </vt:lpstr>
      <vt:lpstr>10 WI Teacher Standards (7-10)</vt:lpstr>
      <vt:lpstr>Thanks for viewing my portfolio. I hope you have found me ready to teach with technology.</vt:lpstr>
    </vt:vector>
  </TitlesOfParts>
  <Company>UW Oshkosh</Company>
  <LinksUpToDate>false</LinksUpToDate>
  <SharedDoc>false</SharedDoc>
  <HyperlinksChanged>false</HyperlinksChanged>
  <AppVersion>12.0258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Transforming Learning with Technology a Portfolio by Joshua Thone Created in EdL 325 Instructional Technology Spring 2009</dc:title>
  <dc:creator>GCALab</dc:creator>
  <cp:lastModifiedBy>College of Ed. &amp; Human Svcs</cp:lastModifiedBy>
  <cp:revision>15</cp:revision>
  <dcterms:created xsi:type="dcterms:W3CDTF">2011-01-21T20:11:21Z</dcterms:created>
  <dcterms:modified xsi:type="dcterms:W3CDTF">2011-01-21T20:23:12Z</dcterms:modified>
</cp:coreProperties>
</file>